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8" r:id="rId3"/>
    <p:sldId id="257" r:id="rId4"/>
    <p:sldId id="259" r:id="rId5"/>
    <p:sldId id="264" r:id="rId6"/>
    <p:sldId id="262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300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5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6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3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26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46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55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85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6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363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17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417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pPr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99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71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45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6/27/2023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47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.dealertrack.com/content/dealertrack/en/vehicle-title-management/electronic-lien-and-title.html" TargetMode="External"/><Relationship Id="rId2" Type="http://schemas.openxmlformats.org/officeDocument/2006/relationships/hyperlink" Target="https://www.dditechnology.com/premier-solutions/premier-etitlelien/indiana-stat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orms.in.gov/Download.aspx?id=15218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3" descr="Analogue clock">
            <a:extLst>
              <a:ext uri="{FF2B5EF4-FFF2-40B4-BE49-F238E27FC236}">
                <a16:creationId xmlns:a16="http://schemas.microsoft.com/office/drawing/2014/main" id="{E2C0E8AF-011D-E16D-7DCF-57D7B150C6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7999" r="-1" b="-1"/>
          <a:stretch/>
        </p:blipFill>
        <p:spPr>
          <a:xfrm>
            <a:off x="-18954" y="10"/>
            <a:ext cx="11167367" cy="6857990"/>
          </a:xfrm>
          <a:custGeom>
            <a:avLst/>
            <a:gdLst/>
            <a:ahLst/>
            <a:cxnLst/>
            <a:rect l="l" t="t" r="r" b="b"/>
            <a:pathLst>
              <a:path w="12142767" h="6858000">
                <a:moveTo>
                  <a:pt x="0" y="0"/>
                </a:moveTo>
                <a:lnTo>
                  <a:pt x="11251490" y="0"/>
                </a:lnTo>
                <a:lnTo>
                  <a:pt x="11255634" y="308191"/>
                </a:lnTo>
                <a:cubicBezTo>
                  <a:pt x="11341049" y="3428907"/>
                  <a:pt x="12695043" y="3532715"/>
                  <a:pt x="11886084" y="6854559"/>
                </a:cubicBezTo>
                <a:lnTo>
                  <a:pt x="7539784" y="6854559"/>
                </a:lnTo>
                <a:lnTo>
                  <a:pt x="753978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9B37A-52EC-964A-DA78-8586CB1F1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25" y="746841"/>
            <a:ext cx="9339075" cy="26821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Mandatory E-Lien Deadline</a:t>
            </a:r>
          </a:p>
        </p:txBody>
      </p:sp>
    </p:spTree>
    <p:extLst>
      <p:ext uri="{BB962C8B-B14F-4D97-AF65-F5344CB8AC3E}">
        <p14:creationId xmlns:p14="http://schemas.microsoft.com/office/powerpoint/2010/main" val="1359692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E154D-7579-9E5D-62C6-1F7621AA6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434109"/>
            <a:ext cx="10495904" cy="1524000"/>
          </a:xfrm>
        </p:spPr>
        <p:txBody>
          <a:bodyPr/>
          <a:lstStyle/>
          <a:p>
            <a:pPr algn="l"/>
            <a:r>
              <a:rPr lang="en-US" sz="3600" dirty="0"/>
              <a:t>Mandatory E-Lien Deadline: What’s it For?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C51CE-774A-4862-77BA-17D6EAF69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2144071"/>
            <a:ext cx="9044049" cy="2569857"/>
          </a:xfrm>
        </p:spPr>
        <p:txBody>
          <a:bodyPr/>
          <a:lstStyle/>
          <a:p>
            <a:pPr algn="l"/>
            <a:r>
              <a:rPr lang="en-US" b="1" i="1" dirty="0">
                <a:solidFill>
                  <a:srgbClr val="515151"/>
                </a:solidFill>
                <a:effectLst/>
                <a:latin typeface="Bookman Old Style" panose="02050604050505020204" pitchFamily="18" charset="0"/>
              </a:rPr>
              <a:t>Quick overview</a:t>
            </a:r>
            <a:endParaRPr lang="en-US" b="0" i="0" dirty="0">
              <a:solidFill>
                <a:srgbClr val="515151"/>
              </a:solidFill>
              <a:effectLst/>
              <a:latin typeface="Noto Sans" panose="020B0502040204020203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515151"/>
                </a:solidFill>
                <a:effectLst/>
                <a:latin typeface="Bookman Old Style" panose="02050604050505020204" pitchFamily="18" charset="0"/>
              </a:rPr>
              <a:t>The deadline relates to the electronic lien and title (ELT) program, which is a method the Indiana BMV and lienholder exchange vehicle and title information electronically.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515151"/>
                </a:solidFill>
                <a:effectLst/>
                <a:latin typeface="Bookman Old Style" panose="02050604050505020204" pitchFamily="18" charset="0"/>
              </a:rPr>
              <a:t>Instead of printing a paper title and mailing it to the lienholder, the IN BMV will transmit all title information electronically to the lienholder’s ELT service provider.</a:t>
            </a: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35664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8168-CF5F-D929-C601-15BB58A7A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27" y="256889"/>
            <a:ext cx="10325000" cy="1387118"/>
          </a:xfrm>
        </p:spPr>
        <p:txBody>
          <a:bodyPr anchor="ctr">
            <a:normAutofit/>
          </a:bodyPr>
          <a:lstStyle/>
          <a:p>
            <a:r>
              <a:rPr lang="en-US" dirty="0"/>
              <a:t>Who Must Meet the Deadline?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55940-A626-DC2F-9F16-8FCE58CEA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04" y="1503235"/>
            <a:ext cx="9652341" cy="4423839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Starting </a:t>
            </a:r>
            <a:r>
              <a:rPr lang="en-US" b="1" i="0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July 1, 2023</a:t>
            </a:r>
            <a:r>
              <a:rPr lang="en-US" b="0" i="0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, any </a:t>
            </a:r>
            <a:r>
              <a:rPr lang="en-US" b="1" i="1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lienholder</a:t>
            </a:r>
            <a:r>
              <a:rPr lang="en-US" b="0" i="0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 who conducts at least 12 lien transactions annually will be </a:t>
            </a:r>
            <a:r>
              <a:rPr lang="en-US" b="1" i="1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required</a:t>
            </a:r>
            <a:r>
              <a:rPr lang="en-US" b="0" i="0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 to use the BMV e-lien system to record information </a:t>
            </a:r>
            <a:r>
              <a:rPr lang="en-US" dirty="0">
                <a:solidFill>
                  <a:srgbClr val="0A0A0A"/>
                </a:solidFill>
                <a:latin typeface="Bookman Old Style" panose="02050604050505020204" pitchFamily="18" charset="0"/>
              </a:rPr>
              <a:t>to perfect </a:t>
            </a:r>
            <a:r>
              <a:rPr lang="en-US" b="1" i="1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AND</a:t>
            </a:r>
            <a:r>
              <a:rPr lang="en-US" b="0" i="0" dirty="0">
                <a:solidFill>
                  <a:srgbClr val="0A0A0A"/>
                </a:solidFill>
                <a:effectLst/>
                <a:latin typeface="Bookman Old Style" panose="02050604050505020204" pitchFamily="18" charset="0"/>
              </a:rPr>
              <a:t> release </a:t>
            </a:r>
            <a:r>
              <a:rPr lang="en-US" dirty="0">
                <a:solidFill>
                  <a:srgbClr val="0A0A0A"/>
                </a:solidFill>
                <a:latin typeface="Bookman Old Style" panose="02050604050505020204" pitchFamily="18" charset="0"/>
              </a:rPr>
              <a:t>all vehicle liens. </a:t>
            </a:r>
          </a:p>
          <a:p>
            <a:pPr marL="0" indent="0">
              <a:buNone/>
            </a:pPr>
            <a:endParaRPr lang="en-US" dirty="0">
              <a:solidFill>
                <a:srgbClr val="0A0A0A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0A0A0A"/>
                </a:solidFill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				BHPH Dealers: </a:t>
            </a:r>
            <a:r>
              <a:rPr lang="en-US" dirty="0">
                <a:solidFill>
                  <a:srgbClr val="0A0A0A"/>
                </a:solidFill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if you conduct 12 transactions in which the 						dealership is the named lienholder, starting July 1 you will be 					required to process, perfect, and release all your vehicle liens via 					the e-lien system. </a:t>
            </a:r>
          </a:p>
          <a:p>
            <a:pPr marL="0" indent="0">
              <a:buNone/>
            </a:pPr>
            <a:endParaRPr lang="en-US" b="1" i="1" dirty="0">
              <a:solidFill>
                <a:srgbClr val="0A0A0A"/>
              </a:solidFill>
              <a:latin typeface="Bookman Old Style" panose="02050604050505020204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dirty="0">
              <a:latin typeface="Bookman Old Style" panose="02050604050505020204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 descr="A yellow triangle with a exclamation mark&#10;&#10;Description automatically generated">
            <a:extLst>
              <a:ext uri="{FF2B5EF4-FFF2-40B4-BE49-F238E27FC236}">
                <a16:creationId xmlns:a16="http://schemas.microsoft.com/office/drawing/2014/main" id="{0982CB0A-238A-7AAF-3669-AFB9984C2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7" y="2635264"/>
            <a:ext cx="1587472" cy="158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5826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7F929-A00F-431B-A596-43B1FEA90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5" y="294599"/>
            <a:ext cx="8876146" cy="1287576"/>
          </a:xfrm>
        </p:spPr>
        <p:txBody>
          <a:bodyPr anchor="ctr">
            <a:normAutofit/>
          </a:bodyPr>
          <a:lstStyle/>
          <a:p>
            <a:r>
              <a:rPr lang="en-US" sz="2800" dirty="0"/>
              <a:t>How to Process &amp; Perfect the Lien Electronically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FBE48-2E08-D8B6-6B0E-F69F7B173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951" y="1398021"/>
            <a:ext cx="9016339" cy="524292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ookman Old Style" panose="02050604050505020204" pitchFamily="18" charset="0"/>
              </a:rPr>
              <a:t>First</a:t>
            </a:r>
            <a:r>
              <a:rPr lang="en-US" dirty="0">
                <a:latin typeface="Bookman Old Style" panose="02050604050505020204" pitchFamily="18" charset="0"/>
              </a:rPr>
              <a:t>, if you are a lienholder (lenders/BHPH) you’ll need to enroll in the E-Lien program. To do that, you must register with one of two Indiana BMV approved service providers: DDI Technology or Dealertrack. </a:t>
            </a:r>
          </a:p>
          <a:p>
            <a:pPr marL="0" indent="0">
              <a:buNone/>
            </a:pPr>
            <a:r>
              <a:rPr lang="en-US" dirty="0">
                <a:latin typeface="Bookman Old Style" panose="02050604050505020204" pitchFamily="18" charset="0"/>
              </a:rPr>
              <a:t>	To register: </a:t>
            </a:r>
          </a:p>
          <a:p>
            <a:pPr lvl="2"/>
            <a:r>
              <a:rPr lang="en-US" b="1" dirty="0">
                <a:latin typeface="Bookman Old Style" panose="02050604050505020204" pitchFamily="18" charset="0"/>
              </a:rPr>
              <a:t>DDI</a:t>
            </a:r>
            <a:r>
              <a:rPr lang="en-US" dirty="0">
                <a:latin typeface="Bookman Old Style" panose="02050604050505020204" pitchFamily="18" charset="0"/>
              </a:rPr>
              <a:t>: </a:t>
            </a:r>
            <a:r>
              <a:rPr lang="en-US" dirty="0">
                <a:solidFill>
                  <a:srgbClr val="0070C0"/>
                </a:solidFill>
                <a:latin typeface="Bookman Old Style" panose="0205060405050502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https://www.dditechnology.com/premier-solutions/premier-etitlelien/indiana-state/</a:t>
            </a:r>
            <a:endParaRPr lang="en-US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lvl="2"/>
            <a:r>
              <a:rPr lang="en-US" b="1" dirty="0">
                <a:latin typeface="Bookman Old Style" panose="02050604050505020204" pitchFamily="18" charset="0"/>
              </a:rPr>
              <a:t>Dealertrack</a:t>
            </a:r>
            <a:r>
              <a:rPr lang="en-US" dirty="0">
                <a:latin typeface="Bookman Old Style" panose="02050604050505020204" pitchFamily="18" charset="0"/>
              </a:rPr>
              <a:t>: </a:t>
            </a:r>
            <a:r>
              <a:rPr lang="en-US" dirty="0">
                <a:solidFill>
                  <a:srgbClr val="0070C0"/>
                </a:solidFill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https://us.dealertrack.com/content/dealertrack/en/vehicle-title-management/electronic-lien-and-title.html</a:t>
            </a:r>
            <a:endParaRPr lang="en-US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lvl="2"/>
            <a:endParaRPr lang="en-US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ookman Old Style" panose="02050604050505020204" pitchFamily="18" charset="0"/>
              </a:rPr>
              <a:t>Second</a:t>
            </a:r>
            <a:r>
              <a:rPr lang="en-US" dirty="0">
                <a:latin typeface="Bookman Old Style" panose="02050604050505020204" pitchFamily="18" charset="0"/>
              </a:rPr>
              <a:t>,</a:t>
            </a:r>
            <a:r>
              <a:rPr lang="en-US" dirty="0"/>
              <a:t> </a:t>
            </a:r>
            <a:r>
              <a:rPr lang="en-US" dirty="0">
                <a:latin typeface="Bookman Old Style" panose="02050604050505020204" pitchFamily="18" charset="0"/>
              </a:rPr>
              <a:t>in registering with the Service Provider, you will fill out and submit: </a:t>
            </a:r>
            <a:r>
              <a:rPr lang="en-US" b="0" i="0" u="sng" dirty="0">
                <a:solidFill>
                  <a:srgbClr val="0070C0"/>
                </a:solidFill>
                <a:effectLst/>
                <a:latin typeface="Bookman Old Style" panose="020506040505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 Form 53067 – Indiana Electronic Lien and Title Participating Lender Application</a:t>
            </a:r>
            <a:endParaRPr lang="en-US" b="0" i="0" u="sng" dirty="0">
              <a:solidFill>
                <a:srgbClr val="0070C0"/>
              </a:solidFill>
              <a:effectLst/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b="0" i="0" u="sng" dirty="0">
              <a:solidFill>
                <a:srgbClr val="003366"/>
              </a:solidFill>
              <a:effectLst/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ookman Old Style" panose="02050604050505020204" pitchFamily="18" charset="0"/>
              </a:rPr>
              <a:t>Third</a:t>
            </a:r>
            <a:r>
              <a:rPr lang="en-US" dirty="0">
                <a:latin typeface="Bookman Old Style" panose="02050604050505020204" pitchFamily="18" charset="0"/>
              </a:rPr>
              <a:t>, once your application is processed and you’re onboarded with the approved Service Provider, the BMV will issue you an ELT ID number. </a:t>
            </a:r>
          </a:p>
          <a:p>
            <a:pPr lvl="1"/>
            <a:r>
              <a:rPr lang="en-US" sz="1800" b="1" i="1" dirty="0">
                <a:latin typeface="Bookman Old Style" panose="02050604050505020204" pitchFamily="18" charset="0"/>
              </a:rPr>
              <a:t>Note</a:t>
            </a:r>
            <a:r>
              <a:rPr lang="en-US" sz="1800" dirty="0">
                <a:latin typeface="Bookman Old Style" panose="02050604050505020204" pitchFamily="18" charset="0"/>
              </a:rPr>
              <a:t>: if you have more than one location, upon request, unique ELT ID numbers can be issued to differentiate between multiple locations.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14793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8844C-E889-3120-9240-C82EE0D0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Applications &amp; Releases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3F29-4811-5EE6-D4B0-E85167461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425" y="1488614"/>
            <a:ext cx="4184035" cy="388077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latin typeface="Bookman Old Style" panose="02050604050505020204" pitchFamily="18" charset="0"/>
              </a:rPr>
              <a:t>Applications</a:t>
            </a:r>
            <a:endParaRPr lang="en-US" sz="1900" dirty="0">
              <a:latin typeface="Bookman Old Style" panose="02050604050505020204" pitchFamily="18" charset="0"/>
            </a:endParaRPr>
          </a:p>
          <a:p>
            <a:r>
              <a:rPr lang="en-US" sz="1900" dirty="0">
                <a:latin typeface="Bookman Old Style" panose="02050604050505020204" pitchFamily="18" charset="0"/>
              </a:rPr>
              <a:t>Title applications must include the ELT ID number, or a lienholder may supply a separate letter on the lienholder’s letterhead stating the ELT ID number. 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This letter must be submitted with the title application. If the ELT ID number is not submitted, the title with the lien will be printed and mailed to the lienholder. </a:t>
            </a:r>
          </a:p>
          <a:p>
            <a:r>
              <a:rPr lang="en-US" sz="1700" u="sng" dirty="0">
                <a:latin typeface="Bookman Old Style" panose="02050604050505020204" pitchFamily="18" charset="0"/>
              </a:rPr>
              <a:t>Also note</a:t>
            </a:r>
            <a:r>
              <a:rPr lang="en-US" sz="1700" dirty="0">
                <a:latin typeface="Bookman Old Style" panose="02050604050505020204" pitchFamily="18" charset="0"/>
              </a:rPr>
              <a:t>: It is the </a:t>
            </a:r>
            <a:r>
              <a:rPr lang="en-US" sz="1700" b="1" dirty="0">
                <a:latin typeface="Bookman Old Style" panose="02050604050505020204" pitchFamily="18" charset="0"/>
              </a:rPr>
              <a:t>responsibility of the lienholder to supply this number to dealers or customers when approving loans.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A150EF-FAFE-9246-F6FC-9533522A6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68" y="1488614"/>
            <a:ext cx="4184034" cy="388077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latin typeface="Bookman Old Style" panose="02050604050505020204" pitchFamily="18" charset="0"/>
              </a:rPr>
              <a:t>Releases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latin typeface="Bookman Old Style" panose="02050604050505020204" pitchFamily="18" charset="0"/>
              </a:rPr>
              <a:t>The lienholder will submit a lien release to the BMV using the E-lien system. Once the lien is released, if no other lien is listed on the vehicle, the title will be printed and mailed to you.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latin typeface="Bookman Old Style" panose="02050604050505020204" pitchFamily="18" charset="0"/>
              </a:rPr>
              <a:t>However, if there is secondary lien listed that is not an E-lien, the title will still be printed and mailed to the lienholder. If secondary lien listed is an E-lien, then the title will remain electronic</a:t>
            </a:r>
          </a:p>
          <a:p>
            <a:pPr marL="0" indent="0" algn="ctr">
              <a:buNone/>
            </a:pPr>
            <a:endParaRPr lang="en-US" sz="1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8317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36244-9999-95AF-D080-0AF7FCC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3636"/>
          </a:xfrm>
        </p:spPr>
        <p:txBody>
          <a:bodyPr/>
          <a:lstStyle/>
          <a:p>
            <a:r>
              <a:rPr lang="en-US" dirty="0"/>
              <a:t>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A7ED1-C53B-D47B-CF57-128E28027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512462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ookman Old Style" panose="02050604050505020204" pitchFamily="18" charset="0"/>
              </a:rPr>
              <a:t>BMV Fee</a:t>
            </a:r>
            <a:r>
              <a:rPr lang="en-US" dirty="0">
                <a:latin typeface="Bookman Old Style" panose="02050604050505020204" pitchFamily="18" charset="0"/>
              </a:rPr>
              <a:t>. </a:t>
            </a:r>
            <a:r>
              <a:rPr lang="en-US" sz="1600" dirty="0">
                <a:latin typeface="Bookman Old Style" panose="02050604050505020204" pitchFamily="18" charset="0"/>
              </a:rPr>
              <a:t>The law states that the BMV can assess the Service Providers (i.e., DDI and Dealertrack) or their agents (i.e., banks/BHPH dealers) a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$3.25 fee </a:t>
            </a:r>
            <a:r>
              <a:rPr lang="en-US" sz="1600" dirty="0">
                <a:latin typeface="Bookman Old Style" panose="02050604050505020204" pitchFamily="18" charset="0"/>
              </a:rPr>
              <a:t>for each lien transaction.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Bookman Old Style" panose="02050604050505020204" pitchFamily="18" charset="0"/>
              </a:rPr>
              <a:t>As part of your registration with DDI or DealerTrack, there’s little doubt DDI/DealerTrack will require the lender/BHPH dealer to pay the $3.25 state fee.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ookman Old Style" panose="02050604050505020204" pitchFamily="18" charset="0"/>
              </a:rPr>
              <a:t>Service Provider Fee</a:t>
            </a:r>
            <a:r>
              <a:rPr lang="en-US" dirty="0">
                <a:latin typeface="Bookman Old Style" panose="02050604050505020204" pitchFamily="18" charset="0"/>
              </a:rPr>
              <a:t>. </a:t>
            </a:r>
            <a:r>
              <a:rPr lang="en-US" sz="1600" dirty="0">
                <a:latin typeface="Bookman Old Style" panose="02050604050505020204" pitchFamily="18" charset="0"/>
              </a:rPr>
              <a:t>The law gives Service Providers (DDI/Dealertrack) the right to charge the lienholder (lender/BHPH dealer) a </a:t>
            </a:r>
            <a:r>
              <a:rPr lang="en-US" sz="1600" b="1" u="sng" dirty="0">
                <a:latin typeface="Bookman Old Style" panose="02050604050505020204" pitchFamily="18" charset="0"/>
              </a:rPr>
              <a:t>transaction fee </a:t>
            </a:r>
            <a:r>
              <a:rPr lang="en-US" sz="1600" dirty="0">
                <a:latin typeface="Bookman Old Style" panose="02050604050505020204" pitchFamily="18" charset="0"/>
              </a:rPr>
              <a:t>“consistent with market pricing.”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Bookman Old Style" panose="02050604050505020204" pitchFamily="18" charset="0"/>
              </a:rPr>
              <a:t>This market pricing fee is in addition to the $3.25 state fee.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ookman Old Style" panose="02050604050505020204" pitchFamily="18" charset="0"/>
              </a:rPr>
              <a:t>Lienholder Fee</a:t>
            </a:r>
            <a:r>
              <a:rPr lang="en-US" sz="1600" dirty="0">
                <a:latin typeface="Bookman Old Style" panose="02050604050505020204" pitchFamily="18" charset="0"/>
              </a:rPr>
              <a:t>. Lienholders can recover their costs by charging the borrower in a vehicle loan or lessee in a lease the following: (1) an amount equal to the transaction fee charged by the service provider; AND (2) a fee of $3.00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>
              <a:latin typeface="Bookman Old Style" panose="020506040505050202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>
              <a:latin typeface="Bookman Old Style" panose="020506040505050202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27524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0194-58C8-3927-6DC7-A419B009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Disclosure – Do Not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010E1-6705-524B-32F7-F11E69BA6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344" y="2206771"/>
            <a:ext cx="7985029" cy="933593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 not disclose or bundle any E-lien fee with the convenience fee. The convenience fee disclosure must stay at $15</a:t>
            </a:r>
            <a:r>
              <a:rPr lang="en-US" dirty="0">
                <a:latin typeface="Bookman Old Style" panose="02050604050505020204" pitchFamily="18" charset="0"/>
              </a:rPr>
              <a:t>.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7" name="Picture 6" descr="A picture containing cartoon, skull, animal figure&#10;&#10;Description automatically generated">
            <a:extLst>
              <a:ext uri="{FF2B5EF4-FFF2-40B4-BE49-F238E27FC236}">
                <a16:creationId xmlns:a16="http://schemas.microsoft.com/office/drawing/2014/main" id="{F64EEBA7-4148-9587-7984-11537075A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40" y="1930400"/>
            <a:ext cx="1357560" cy="134273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3FACD6-8EF0-0497-0A06-0FA001E268E1}"/>
              </a:ext>
            </a:extLst>
          </p:cNvPr>
          <p:cNvSpPr txBox="1">
            <a:spLocks/>
          </p:cNvSpPr>
          <p:nvPr/>
        </p:nvSpPr>
        <p:spPr>
          <a:xfrm>
            <a:off x="487988" y="3717637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Proper Disclosure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84579A-E247-8247-DE2A-B51A37D4473B}"/>
              </a:ext>
            </a:extLst>
          </p:cNvPr>
          <p:cNvSpPr txBox="1">
            <a:spLocks/>
          </p:cNvSpPr>
          <p:nvPr/>
        </p:nvSpPr>
        <p:spPr>
          <a:xfrm>
            <a:off x="233635" y="4507346"/>
            <a:ext cx="7985029" cy="2004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Bookman Old Style" panose="02050604050505020204" pitchFamily="18" charset="0"/>
              </a:rPr>
              <a:t>Itemize the E-lien fees on separate line items on the retail installment contract.  </a:t>
            </a:r>
          </a:p>
          <a:p>
            <a:r>
              <a:rPr lang="en-US" dirty="0">
                <a:latin typeface="Bookman Old Style" panose="02050604050505020204" pitchFamily="18" charset="0"/>
              </a:rPr>
              <a:t>For example: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5147F365-B53A-B915-17B0-B3ED67A9D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227698"/>
              </p:ext>
            </p:extLst>
          </p:nvPr>
        </p:nvGraphicFramePr>
        <p:xfrm>
          <a:off x="677334" y="5615710"/>
          <a:ext cx="840732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07322">
                  <a:extLst>
                    <a:ext uri="{9D8B030D-6E8A-4147-A177-3AD203B41FA5}">
                      <a16:colId xmlns:a16="http://schemas.microsoft.com/office/drawing/2014/main" val="2133919925"/>
                    </a:ext>
                  </a:extLst>
                </a:gridCol>
              </a:tblGrid>
              <a:tr h="4202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Bookman Old Style" panose="020506040505050202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man Old Style" panose="02050604050505020204" pitchFamily="18" charset="0"/>
                        </a:rPr>
                        <a:t>To: DealerTrack         For: E-lien transaction fee                $ __________       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667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14017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34CD-68D0-BDB6-FE7D-07F8B0DFC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01231460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</TotalTime>
  <Words>747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Bookman Old Style</vt:lpstr>
      <vt:lpstr>Noto Sans</vt:lpstr>
      <vt:lpstr>Trebuchet MS</vt:lpstr>
      <vt:lpstr>Wingdings</vt:lpstr>
      <vt:lpstr>Wingdings 3</vt:lpstr>
      <vt:lpstr>Facet</vt:lpstr>
      <vt:lpstr>Mandatory E-Lien Deadline</vt:lpstr>
      <vt:lpstr>Mandatory E-Lien Deadline: What’s it For?</vt:lpstr>
      <vt:lpstr>Who Must Meet the Deadline?</vt:lpstr>
      <vt:lpstr>How to Process &amp; Perfect the Lien Electronically</vt:lpstr>
      <vt:lpstr>Title Applications &amp; Releases</vt:lpstr>
      <vt:lpstr>Fees</vt:lpstr>
      <vt:lpstr>Disclosure – Do Not 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Mandatory E-Lien Deadline</dc:title>
  <dc:creator>Joel T. Nagle</dc:creator>
  <cp:lastModifiedBy>Joel T. Nagle</cp:lastModifiedBy>
  <cp:revision>17</cp:revision>
  <dcterms:created xsi:type="dcterms:W3CDTF">2023-06-26T20:43:20Z</dcterms:created>
  <dcterms:modified xsi:type="dcterms:W3CDTF">2023-06-27T15:27:49Z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>20230627104501642</vt:lpwstr>
  </property>
</Properties>
</file>